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64" r:id="rId4"/>
    <p:sldId id="261" r:id="rId5"/>
    <p:sldId id="263" r:id="rId6"/>
    <p:sldId id="266" r:id="rId7"/>
    <p:sldId id="265" r:id="rId8"/>
    <p:sldId id="262" r:id="rId9"/>
    <p:sldId id="270" r:id="rId10"/>
    <p:sldId id="271" r:id="rId11"/>
    <p:sldId id="267" r:id="rId12"/>
    <p:sldId id="272" r:id="rId13"/>
    <p:sldId id="268" r:id="rId14"/>
    <p:sldId id="269" r:id="rId15"/>
    <p:sldId id="273" r:id="rId16"/>
    <p:sldId id="259" r:id="rId17"/>
    <p:sldId id="26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5B2B"/>
    <a:srgbClr val="6916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74" d="100"/>
          <a:sy n="174" d="100"/>
        </p:scale>
        <p:origin x="-3040" y="-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eg>
</file>

<file path=ppt/media/image18.png>
</file>

<file path=ppt/media/image19.jpg>
</file>

<file path=ppt/media/image2.jpg>
</file>

<file path=ppt/media/image20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CE4DA-5751-4241-A0CB-9E7E2D8EBF23}" type="datetimeFigureOut">
              <a:rPr lang="en-US" smtClean="0"/>
              <a:t>8/27/12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EDECE7-BCF3-FA4B-8469-6509128E2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41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07304-FCBE-BC48-93FC-B4396FB3C9C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99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en-US" sz="3600" dirty="0" smtClean="0">
                <a:solidFill>
                  <a:srgbClr val="0B87B4"/>
                </a:solidFill>
                <a:latin typeface="Calibri" charset="0"/>
              </a:rPr>
              <a:t>Master Text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06156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7" name="Picture 6" descr="Ppt title slide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099" y="5803900"/>
            <a:ext cx="821931" cy="7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29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en-US" sz="3600" dirty="0" smtClean="0">
                <a:solidFill>
                  <a:srgbClr val="0B87B4"/>
                </a:solidFill>
                <a:latin typeface="Calibri" charset="0"/>
              </a:rPr>
              <a:t>Master Text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8" name="Picture 7" descr="Ppt title slide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099" y="5803900"/>
            <a:ext cx="821931" cy="7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994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en-US" sz="3600" dirty="0" smtClean="0">
                <a:solidFill>
                  <a:srgbClr val="0B87B4"/>
                </a:solidFill>
                <a:latin typeface="Calibri" charset="0"/>
              </a:rPr>
              <a:t>Master Text Style</a:t>
            </a:r>
            <a:endParaRPr lang="en-US" dirty="0"/>
          </a:p>
        </p:txBody>
      </p:sp>
      <p:pic>
        <p:nvPicPr>
          <p:cNvPr id="6" name="Picture 5" descr="Ppt title slide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099" y="5803900"/>
            <a:ext cx="821931" cy="7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7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itle slide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099" y="5803900"/>
            <a:ext cx="821931" cy="7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23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3550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42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smtClean="0">
                <a:solidFill>
                  <a:srgbClr val="0B87B4"/>
                </a:solidFill>
                <a:latin typeface="Calibri" charset="0"/>
              </a:rPr>
              <a:t>Master Text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3987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01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4" r:id="rId3"/>
    <p:sldLayoutId id="2147483660" r:id="rId4"/>
    <p:sldLayoutId id="2147483661" r:id="rId5"/>
    <p:sldLayoutId id="2147483662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MI_CaseForSupport_03.18.1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0894" cy="708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09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Journals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7" name="Content Placeholder 6" descr="journal.pdf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" b="896"/>
          <a:stretch>
            <a:fillRect/>
          </a:stretch>
        </p:blipFill>
        <p:spPr>
          <a:xfrm>
            <a:off x="4383490" y="1600201"/>
            <a:ext cx="4303310" cy="4822618"/>
          </a:xfr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Top 20 journals account for 58% of R-fMRI literature</a:t>
            </a:r>
          </a:p>
          <a:p>
            <a:pPr lvl="1"/>
            <a:r>
              <a:rPr lang="en-US" dirty="0" smtClean="0"/>
              <a:t>2 Neuroimaging – 26%</a:t>
            </a:r>
          </a:p>
          <a:p>
            <a:pPr lvl="1"/>
            <a:r>
              <a:rPr lang="en-US" dirty="0" smtClean="0"/>
              <a:t>11 Neuroscience – 18%</a:t>
            </a:r>
          </a:p>
          <a:p>
            <a:pPr lvl="1"/>
            <a:r>
              <a:rPr lang="en-US" dirty="0" smtClean="0"/>
              <a:t>2</a:t>
            </a:r>
            <a:r>
              <a:rPr lang="en-US" dirty="0"/>
              <a:t> </a:t>
            </a:r>
            <a:r>
              <a:rPr lang="en-US" dirty="0" smtClean="0"/>
              <a:t>General Science – 9%</a:t>
            </a:r>
          </a:p>
          <a:p>
            <a:pPr lvl="1"/>
            <a:r>
              <a:rPr lang="en-US" dirty="0" smtClean="0"/>
              <a:t>4 General Imaging – 4%</a:t>
            </a:r>
          </a:p>
          <a:p>
            <a:pPr lvl="1"/>
            <a:r>
              <a:rPr lang="en-US" dirty="0" smtClean="0"/>
              <a:t>1 Clinical – 1%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17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497D"/>
                </a:solidFill>
              </a:rPr>
              <a:t>Citation Connectivity Graph</a:t>
            </a:r>
            <a:endParaRPr lang="en-US" dirty="0">
              <a:solidFill>
                <a:srgbClr val="1F497D"/>
              </a:solidFill>
            </a:endParaRPr>
          </a:p>
        </p:txBody>
      </p:sp>
      <p:pic>
        <p:nvPicPr>
          <p:cNvPr id="4" name="Picture 3" descr="top_pagerank_grap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606" y="1245731"/>
            <a:ext cx="5376789" cy="5376789"/>
          </a:xfrm>
          <a:prstGeom prst="ellipse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48836" y="5699190"/>
            <a:ext cx="29931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Small world network statistics</a:t>
            </a:r>
          </a:p>
          <a:p>
            <a:r>
              <a:rPr lang="en-US" dirty="0" smtClean="0"/>
              <a:t>Clustering coefficient</a:t>
            </a:r>
          </a:p>
          <a:p>
            <a:r>
              <a:rPr lang="en-US" dirty="0" smtClean="0"/>
              <a:t>Average path length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290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497D"/>
                </a:solidFill>
              </a:rPr>
              <a:t>Keywords</a:t>
            </a:r>
            <a:endParaRPr lang="en-US" dirty="0">
              <a:solidFill>
                <a:srgbClr val="1F497D"/>
              </a:solidFill>
            </a:endParaRPr>
          </a:p>
        </p:txBody>
      </p:sp>
      <p:pic>
        <p:nvPicPr>
          <p:cNvPr id="4" name="Picture 3" descr="tfidf_100_v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57" y="1417638"/>
            <a:ext cx="8174496" cy="40872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32282" y="5570574"/>
            <a:ext cx="235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 term frequency -&gt;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828814" y="3110231"/>
            <a:ext cx="2775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 term frequency &amp; </a:t>
            </a:r>
          </a:p>
          <a:p>
            <a:r>
              <a:rPr lang="en-US" dirty="0" smtClean="0"/>
              <a:t>low document frequency -&gt;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452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1F497D"/>
                </a:solidFill>
              </a:rPr>
              <a:t>Most Influential Papers by Citation </a:t>
            </a:r>
            <a:r>
              <a:rPr lang="en-US" dirty="0" err="1" smtClean="0">
                <a:solidFill>
                  <a:srgbClr val="1F497D"/>
                </a:solidFill>
              </a:rPr>
              <a:t>Pagerank</a:t>
            </a:r>
            <a:endParaRPr lang="en-US" dirty="0">
              <a:solidFill>
                <a:srgbClr val="1F497D"/>
              </a:solidFill>
            </a:endParaRPr>
          </a:p>
        </p:txBody>
      </p:sp>
      <p:pic>
        <p:nvPicPr>
          <p:cNvPr id="4" name="Content Placeholder 3" descr="citation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62" r="-2662"/>
          <a:stretch>
            <a:fillRect/>
          </a:stretch>
        </p:blipFill>
        <p:spPr>
          <a:xfrm>
            <a:off x="0" y="1455875"/>
            <a:ext cx="9144000" cy="4340931"/>
          </a:xfrm>
        </p:spPr>
      </p:pic>
      <p:sp>
        <p:nvSpPr>
          <p:cNvPr id="5" name="TextBox 4"/>
          <p:cNvSpPr txBox="1"/>
          <p:nvPr/>
        </p:nvSpPr>
        <p:spPr>
          <a:xfrm>
            <a:off x="1087572" y="5449370"/>
            <a:ext cx="25193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Larger font for titles, </a:t>
            </a:r>
          </a:p>
          <a:p>
            <a:r>
              <a:rPr lang="en-US" dirty="0" smtClean="0"/>
              <a:t>taller graph, smaller bars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992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497D"/>
                </a:solidFill>
              </a:rPr>
              <a:t>Most Influential Authors</a:t>
            </a:r>
            <a:endParaRPr lang="en-US" dirty="0">
              <a:solidFill>
                <a:srgbClr val="1F497D"/>
              </a:solidFill>
            </a:endParaRPr>
          </a:p>
        </p:txBody>
      </p:sp>
      <p:pic>
        <p:nvPicPr>
          <p:cNvPr id="4" name="Picture 3" descr="topAuthor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88" y="1302180"/>
            <a:ext cx="4225740" cy="35214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35488" y="1497015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 by citations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935488" y="2117270"/>
            <a:ext cx="3954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Groups with names sorted by pub count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08734" y="4349999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Names in bigger font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178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497D"/>
                </a:solidFill>
              </a:rPr>
              <a:t>Coming Soon - Methods Oracle</a:t>
            </a: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methods employed in literature are often overlooked in data basing and meta-analysis efforts</a:t>
            </a:r>
          </a:p>
          <a:p>
            <a:r>
              <a:rPr lang="en-US" dirty="0" smtClean="0"/>
              <a:t>Methods sections/papers provide extremely valuable information: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P</a:t>
            </a:r>
            <a:r>
              <a:rPr lang="en-US" dirty="0" smtClean="0"/>
              <a:t>oll” researchers in the field about commonly used techniques as well as parameters </a:t>
            </a:r>
          </a:p>
          <a:p>
            <a:pPr lvl="1"/>
            <a:r>
              <a:rPr lang="en-US" dirty="0" smtClean="0"/>
              <a:t>Identify open areas for future methods research</a:t>
            </a:r>
          </a:p>
          <a:p>
            <a:pPr lvl="1"/>
            <a:r>
              <a:rPr lang="en-US" dirty="0" smtClean="0"/>
              <a:t>Provide additional context for evaluating variance in results for meta-analyses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128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MI_CaseForSupport_03.18.11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400"/>
            <a:ext cx="9144000" cy="706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66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MI_CaseForSupport_03.18.11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-120073"/>
            <a:ext cx="9161929" cy="707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4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 txBox="1">
            <a:spLocks/>
          </p:cNvSpPr>
          <p:nvPr/>
        </p:nvSpPr>
        <p:spPr>
          <a:xfrm>
            <a:off x="1613571" y="1439528"/>
            <a:ext cx="5923365" cy="287047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 baseline="0">
                <a:solidFill>
                  <a:srgbClr val="AAB8AF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n-US" sz="3600" b="1" dirty="0">
                <a:solidFill>
                  <a:schemeClr val="tx2"/>
                </a:solidFill>
              </a:rPr>
              <a:t>The C</a:t>
            </a:r>
            <a:r>
              <a:rPr lang="en-US" sz="3600" b="1" dirty="0" smtClean="0">
                <a:solidFill>
                  <a:schemeClr val="tx2"/>
                </a:solidFill>
              </a:rPr>
              <a:t>urrent </a:t>
            </a:r>
            <a:r>
              <a:rPr lang="en-US" sz="3600" b="1" dirty="0">
                <a:solidFill>
                  <a:schemeClr val="tx2"/>
                </a:solidFill>
              </a:rPr>
              <a:t>S</a:t>
            </a:r>
            <a:r>
              <a:rPr lang="en-US" sz="3600" b="1" dirty="0" smtClean="0">
                <a:solidFill>
                  <a:schemeClr val="tx2"/>
                </a:solidFill>
              </a:rPr>
              <a:t>tate </a:t>
            </a:r>
            <a:r>
              <a:rPr lang="en-US" sz="3600" b="1" dirty="0">
                <a:solidFill>
                  <a:schemeClr val="tx2"/>
                </a:solidFill>
              </a:rPr>
              <a:t>of R</a:t>
            </a:r>
            <a:r>
              <a:rPr lang="en-US" sz="3600" b="1" dirty="0" smtClean="0">
                <a:solidFill>
                  <a:schemeClr val="tx2"/>
                </a:solidFill>
              </a:rPr>
              <a:t>esting </a:t>
            </a:r>
            <a:r>
              <a:rPr lang="en-US" sz="3600" b="1" dirty="0">
                <a:solidFill>
                  <a:schemeClr val="tx2"/>
                </a:solidFill>
              </a:rPr>
              <a:t>S</a:t>
            </a:r>
            <a:r>
              <a:rPr lang="en-US" sz="3600" b="1" dirty="0" smtClean="0">
                <a:solidFill>
                  <a:schemeClr val="tx2"/>
                </a:solidFill>
              </a:rPr>
              <a:t>tate </a:t>
            </a:r>
            <a:r>
              <a:rPr lang="en-US" sz="3600" b="1" dirty="0">
                <a:solidFill>
                  <a:schemeClr val="tx2"/>
                </a:solidFill>
              </a:rPr>
              <a:t>L</a:t>
            </a:r>
            <a:r>
              <a:rPr lang="en-US" sz="3600" b="1" dirty="0" smtClean="0">
                <a:solidFill>
                  <a:schemeClr val="tx2"/>
                </a:solidFill>
              </a:rPr>
              <a:t>iterature</a:t>
            </a:r>
          </a:p>
          <a:p>
            <a:pPr marL="0" indent="0">
              <a:spcBef>
                <a:spcPts val="0"/>
              </a:spcBef>
            </a:pPr>
            <a:endParaRPr lang="en-US" sz="2400" b="1" dirty="0" smtClean="0">
              <a:solidFill>
                <a:schemeClr val="accent4"/>
              </a:solidFill>
            </a:endParaRP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Locator-Regular"/>
                <a:cs typeface="Locator-Regular"/>
              </a:rPr>
              <a:t>Cameron </a:t>
            </a:r>
            <a:r>
              <a:rPr lang="en-US" sz="2400" dirty="0" smtClean="0">
                <a:solidFill>
                  <a:schemeClr val="tx1"/>
                </a:solidFill>
                <a:latin typeface="Locator-Regular"/>
                <a:cs typeface="Locator-Regular"/>
              </a:rPr>
              <a:t>Craddock, PhD</a:t>
            </a:r>
            <a:endParaRPr lang="en-US" sz="2400" dirty="0">
              <a:solidFill>
                <a:schemeClr val="tx1"/>
              </a:solidFill>
              <a:latin typeface="Locator-Regular"/>
              <a:cs typeface="Locator-Regular"/>
            </a:endParaRPr>
          </a:p>
          <a:p>
            <a:pPr marL="0" indent="0">
              <a:spcBef>
                <a:spcPts val="0"/>
              </a:spcBef>
            </a:pPr>
            <a:endParaRPr lang="en-US" sz="2400" dirty="0">
              <a:solidFill>
                <a:schemeClr val="tx1"/>
              </a:solidFill>
              <a:latin typeface="Locator-Regular"/>
              <a:cs typeface="Locator-Regular"/>
            </a:endParaRPr>
          </a:p>
          <a:p>
            <a:pPr marL="0" indent="0">
              <a:spcBef>
                <a:spcPts val="0"/>
              </a:spcBef>
            </a:pPr>
            <a:r>
              <a:rPr lang="en-US" sz="1800" dirty="0">
                <a:solidFill>
                  <a:schemeClr val="tx1"/>
                </a:solidFill>
                <a:latin typeface="Locator-Regular"/>
                <a:cs typeface="Locator-Regular"/>
              </a:rPr>
              <a:t>August 30, 2012</a:t>
            </a:r>
          </a:p>
          <a:p>
            <a:pPr marL="0" indent="0">
              <a:spcBef>
                <a:spcPts val="0"/>
              </a:spcBef>
            </a:pPr>
            <a:r>
              <a:rPr lang="en-US" sz="1800" dirty="0" smtClean="0">
                <a:solidFill>
                  <a:schemeClr val="tx1"/>
                </a:solidFill>
                <a:latin typeface="Locator-Regular"/>
                <a:cs typeface="Locator-Regular"/>
              </a:rPr>
              <a:t/>
            </a:r>
            <a:br>
              <a:rPr lang="en-US" sz="1800" dirty="0" smtClean="0">
                <a:solidFill>
                  <a:schemeClr val="tx1"/>
                </a:solidFill>
                <a:latin typeface="Locator-Regular"/>
                <a:cs typeface="Locator-Regular"/>
              </a:rPr>
            </a:br>
            <a:endParaRPr lang="en-US" sz="1800" dirty="0" smtClean="0">
              <a:solidFill>
                <a:schemeClr val="tx1"/>
              </a:solidFill>
              <a:latin typeface="Locator-Regular"/>
              <a:cs typeface="Locator-Regular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 descr="Ppt title slid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433" y="4914900"/>
            <a:ext cx="1233507" cy="110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95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734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CMI Librarian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Picture 3" descr="a_anwar_bio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3895344" y="1828800"/>
            <a:ext cx="1352550" cy="1400333"/>
          </a:xfrm>
          <a:prstGeom prst="rect">
            <a:avLst/>
          </a:prstGeom>
        </p:spPr>
      </p:pic>
      <p:pic>
        <p:nvPicPr>
          <p:cNvPr id="5" name="Picture 4" descr="s_barbarie_bio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5925312" y="1828800"/>
            <a:ext cx="1352550" cy="1400333"/>
          </a:xfrm>
          <a:prstGeom prst="rect">
            <a:avLst/>
          </a:prstGeom>
        </p:spPr>
      </p:pic>
      <p:pic>
        <p:nvPicPr>
          <p:cNvPr id="7" name="Picture 6" descr="c_hinz_bio.jpe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1856232" y="4114800"/>
            <a:ext cx="1352550" cy="1400333"/>
          </a:xfrm>
          <a:prstGeom prst="rect">
            <a:avLst/>
          </a:prstGeom>
        </p:spPr>
      </p:pic>
      <p:pic>
        <p:nvPicPr>
          <p:cNvPr id="8" name="Picture 7" descr="a_rachlin_bio.jpe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5925312" y="4114800"/>
            <a:ext cx="1352550" cy="1400333"/>
          </a:xfrm>
          <a:prstGeom prst="rect">
            <a:avLst/>
          </a:prstGeom>
        </p:spPr>
      </p:pic>
      <p:pic>
        <p:nvPicPr>
          <p:cNvPr id="9" name="Picture 8" descr="m_kaplan_bio.jpe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3895344" y="4114800"/>
            <a:ext cx="1352550" cy="140033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895344" y="3150602"/>
            <a:ext cx="13740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Ayesha Anwar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5960592" y="3150602"/>
            <a:ext cx="1299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</a:rPr>
              <a:t>Sam </a:t>
            </a:r>
            <a:r>
              <a:rPr lang="en-US" sz="1600" dirty="0" err="1" smtClean="0">
                <a:solidFill>
                  <a:srgbClr val="000000"/>
                </a:solidFill>
              </a:rPr>
              <a:t>Barberie</a:t>
            </a: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14" name="Picture 13" descr="milham_bio.jpe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1856232" y="1828800"/>
            <a:ext cx="1352550" cy="140033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468178" y="3150602"/>
            <a:ext cx="2125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Mike </a:t>
            </a:r>
            <a:r>
              <a:rPr lang="en-US" sz="1600" dirty="0" err="1" smtClean="0"/>
              <a:t>Milham</a:t>
            </a:r>
            <a:r>
              <a:rPr lang="en-US" sz="1600" dirty="0" smtClean="0"/>
              <a:t>, PhD, MD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1970803" y="5440680"/>
            <a:ext cx="1120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Caitlin </a:t>
            </a:r>
            <a:r>
              <a:rPr lang="en-US" sz="1600" dirty="0" err="1" smtClean="0"/>
              <a:t>Hinz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5990247" y="5440680"/>
            <a:ext cx="12698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Anna </a:t>
            </a:r>
            <a:r>
              <a:rPr lang="en-US" sz="1600" dirty="0" err="1" smtClean="0"/>
              <a:t>Rachlin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501115" y="5440680"/>
            <a:ext cx="21484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Michelle Kaplan, LMSW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11537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CMI Librarian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Content Placeholder 3" descr="Screen shot 2012-08-26 at 4.24.26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14" r="-7714"/>
          <a:stretch>
            <a:fillRect/>
          </a:stretch>
        </p:blipFill>
        <p:spPr>
          <a:xfrm>
            <a:off x="2059838" y="1338870"/>
            <a:ext cx="4905799" cy="2328930"/>
          </a:xfrm>
        </p:spPr>
      </p:pic>
      <p:sp>
        <p:nvSpPr>
          <p:cNvPr id="5" name="TextBox 4"/>
          <p:cNvSpPr txBox="1"/>
          <p:nvPr/>
        </p:nvSpPr>
        <p:spPr>
          <a:xfrm>
            <a:off x="2385954" y="3506808"/>
            <a:ext cx="43924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www.mendeley.com</a:t>
            </a:r>
            <a:r>
              <a:rPr lang="en-US" sz="1600" dirty="0"/>
              <a:t>/profiles/cmi-librarian/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38901" y="4170126"/>
            <a:ext cx="596885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2"/>
                </a:solidFill>
              </a:rPr>
              <a:t>Free</a:t>
            </a:r>
            <a:r>
              <a:rPr lang="en-US" sz="2400" dirty="0" smtClean="0"/>
              <a:t>, </a:t>
            </a:r>
            <a:r>
              <a:rPr lang="en-US" sz="2400" b="1" dirty="0" smtClean="0">
                <a:solidFill>
                  <a:srgbClr val="C0504D"/>
                </a:solidFill>
              </a:rPr>
              <a:t>online</a:t>
            </a:r>
            <a:r>
              <a:rPr lang="en-US" sz="2400" dirty="0" smtClean="0"/>
              <a:t>, </a:t>
            </a:r>
            <a:r>
              <a:rPr lang="en-US" sz="2400" b="1" dirty="0" smtClean="0">
                <a:solidFill>
                  <a:srgbClr val="C0504D"/>
                </a:solidFill>
              </a:rPr>
              <a:t>hand-curated </a:t>
            </a:r>
            <a:r>
              <a:rPr lang="en-US" sz="2400" dirty="0" smtClean="0"/>
              <a:t>index of literature: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Resting State fMRI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Diffusion Tensor Imaging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Parent-Child Interaction Therapy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Selective </a:t>
            </a:r>
            <a:r>
              <a:rPr lang="en-US" sz="2400" dirty="0" err="1" smtClean="0"/>
              <a:t>Mutism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314143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Index of R-fMRI Literature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CMI Librarian indexes are updated monthly</a:t>
            </a:r>
          </a:p>
          <a:p>
            <a:r>
              <a:rPr lang="en-US" sz="2000" dirty="0" smtClean="0"/>
              <a:t>PubMed searches </a:t>
            </a:r>
            <a:r>
              <a:rPr lang="en-US" sz="2000" dirty="0"/>
              <a:t>are run continuously </a:t>
            </a:r>
            <a:r>
              <a:rPr lang="en-US" sz="2000" dirty="0" smtClean="0"/>
              <a:t>using </a:t>
            </a:r>
            <a:r>
              <a:rPr lang="en-US" sz="2000" dirty="0" err="1" smtClean="0"/>
              <a:t>Sente</a:t>
            </a:r>
            <a:r>
              <a:rPr lang="en-US" sz="2000" dirty="0" smtClean="0"/>
              <a:t> Reference Management software: </a:t>
            </a:r>
          </a:p>
          <a:p>
            <a:pPr lvl="1"/>
            <a:r>
              <a:rPr lang="en-US" sz="2000" dirty="0" smtClean="0"/>
              <a:t>“</a:t>
            </a:r>
            <a:r>
              <a:rPr lang="en-US" sz="2000" dirty="0"/>
              <a:t>resting state </a:t>
            </a:r>
            <a:r>
              <a:rPr lang="en-US" sz="2000" dirty="0" smtClean="0"/>
              <a:t>fMRI” OR </a:t>
            </a:r>
            <a:r>
              <a:rPr lang="en-US" sz="2000" dirty="0"/>
              <a:t>“intrinsic functional connectivity” </a:t>
            </a:r>
            <a:r>
              <a:rPr lang="en-US" sz="2000" dirty="0" smtClean="0"/>
              <a:t>OR “</a:t>
            </a:r>
            <a:r>
              <a:rPr lang="en-US" sz="2000" dirty="0"/>
              <a:t>rest AND functional connectivity” </a:t>
            </a:r>
            <a:r>
              <a:rPr lang="en-US" sz="2000" dirty="0" smtClean="0"/>
              <a:t>OR </a:t>
            </a:r>
            <a:r>
              <a:rPr lang="en-US" sz="2000" dirty="0"/>
              <a:t>“</a:t>
            </a:r>
            <a:r>
              <a:rPr lang="en-US" sz="2000" dirty="0" err="1"/>
              <a:t>fmri</a:t>
            </a:r>
            <a:r>
              <a:rPr lang="en-US" sz="2000" dirty="0"/>
              <a:t> AND default mode network</a:t>
            </a:r>
            <a:r>
              <a:rPr lang="en-US" sz="2000" dirty="0" smtClean="0"/>
              <a:t>”</a:t>
            </a:r>
          </a:p>
          <a:p>
            <a:r>
              <a:rPr lang="en-US" sz="2000" dirty="0" smtClean="0"/>
              <a:t>Search results are hand curated to remove: </a:t>
            </a:r>
          </a:p>
          <a:p>
            <a:pPr lvl="1"/>
            <a:r>
              <a:rPr lang="en-US" sz="2000" dirty="0"/>
              <a:t>D</a:t>
            </a:r>
            <a:r>
              <a:rPr lang="en-US" sz="2000" dirty="0" smtClean="0"/>
              <a:t>uplicates</a:t>
            </a:r>
          </a:p>
          <a:p>
            <a:pPr lvl="1"/>
            <a:r>
              <a:rPr lang="en-US" sz="2000" dirty="0" smtClean="0"/>
              <a:t>Papers not explicitly on </a:t>
            </a:r>
            <a:r>
              <a:rPr lang="en-US" sz="2000" dirty="0"/>
              <a:t>fMRI and “resting state” or “functional connectivity” </a:t>
            </a:r>
            <a:r>
              <a:rPr lang="en-US" sz="2000" dirty="0" smtClean="0"/>
              <a:t>  </a:t>
            </a:r>
          </a:p>
          <a:p>
            <a:pPr lvl="1"/>
            <a:r>
              <a:rPr lang="en-US" sz="2000" dirty="0"/>
              <a:t>P</a:t>
            </a:r>
            <a:r>
              <a:rPr lang="en-US" sz="2000" dirty="0" smtClean="0"/>
              <a:t>apers not in English unless the abstract is in English and provides enough information for vetting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03660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Literature Tags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0449" y="1579784"/>
            <a:ext cx="4336351" cy="4525963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Clinical</a:t>
            </a:r>
            <a:r>
              <a:rPr lang="en-US" dirty="0" smtClean="0"/>
              <a:t> – clinical population of any kind, tagged with specific disorder/population</a:t>
            </a:r>
          </a:p>
          <a:p>
            <a:r>
              <a:rPr lang="en-US" b="1" dirty="0" smtClean="0"/>
              <a:t>Review/meta-analysis</a:t>
            </a:r>
          </a:p>
          <a:p>
            <a:r>
              <a:rPr lang="en-US" b="1" dirty="0" smtClean="0"/>
              <a:t>Methodology</a:t>
            </a:r>
            <a:r>
              <a:rPr lang="en-US" dirty="0" smtClean="0"/>
              <a:t> – mainly focused on a particular analytical or imaging technique</a:t>
            </a:r>
          </a:p>
          <a:p>
            <a:r>
              <a:rPr lang="en-US" b="1" dirty="0" smtClean="0"/>
              <a:t>Basic neuroscience</a:t>
            </a:r>
          </a:p>
          <a:p>
            <a:pPr lvl="1"/>
            <a:r>
              <a:rPr lang="en-US" i="1" dirty="0" smtClean="0"/>
              <a:t>Brain and behavior</a:t>
            </a:r>
          </a:p>
          <a:p>
            <a:pPr lvl="1"/>
            <a:r>
              <a:rPr lang="en-US" i="1" dirty="0" smtClean="0"/>
              <a:t>Functional anatomy</a:t>
            </a:r>
          </a:p>
          <a:p>
            <a:pPr lvl="1"/>
            <a:r>
              <a:rPr lang="en-US" i="1" dirty="0" smtClean="0"/>
              <a:t>Multimodal</a:t>
            </a:r>
          </a:p>
          <a:p>
            <a:r>
              <a:rPr lang="en-US" b="1" dirty="0" smtClean="0"/>
              <a:t>Animal Model</a:t>
            </a:r>
          </a:p>
          <a:p>
            <a:r>
              <a:rPr lang="en-US" b="1" dirty="0" smtClean="0"/>
              <a:t>1000 Functional Connectomes</a:t>
            </a:r>
          </a:p>
          <a:p>
            <a:r>
              <a:rPr lang="en-US" b="1" dirty="0" smtClean="0"/>
              <a:t>Genetics</a:t>
            </a:r>
            <a:endParaRPr lang="en-US" b="1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72590"/>
            <a:ext cx="3744941" cy="366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591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s_dmn3_42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342" y="1537766"/>
            <a:ext cx="4167037" cy="51249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chemeClr val="tx2"/>
                </a:solidFill>
              </a:rPr>
              <a:t>Bibliometric</a:t>
            </a:r>
            <a:r>
              <a:rPr lang="en-US" dirty="0" smtClean="0">
                <a:solidFill>
                  <a:schemeClr val="tx2"/>
                </a:solidFill>
              </a:rPr>
              <a:t> Analysis of Resting State </a:t>
            </a:r>
            <a:r>
              <a:rPr lang="en-US" dirty="0">
                <a:solidFill>
                  <a:schemeClr val="tx2"/>
                </a:solidFill>
              </a:rPr>
              <a:t>f</a:t>
            </a:r>
            <a:r>
              <a:rPr lang="en-US" dirty="0" smtClean="0">
                <a:solidFill>
                  <a:schemeClr val="tx2"/>
                </a:solidFill>
              </a:rPr>
              <a:t>MRI Literature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 descr="m.doherty_bio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64"/>
          <a:stretch/>
        </p:blipFill>
        <p:spPr>
          <a:xfrm>
            <a:off x="7333266" y="1828800"/>
            <a:ext cx="1353534" cy="140033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98909" y="3229133"/>
            <a:ext cx="201649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Matt Doherty, MSc</a:t>
            </a:r>
          </a:p>
          <a:p>
            <a:pPr algn="ctr"/>
            <a:r>
              <a:rPr lang="en-US" sz="1600" dirty="0" smtClean="0"/>
              <a:t>CMI Endeavor Scholar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62134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497D"/>
                </a:solidFill>
              </a:rPr>
              <a:t>Publication Rate</a:t>
            </a:r>
            <a:endParaRPr lang="en-US" dirty="0">
              <a:solidFill>
                <a:srgbClr val="1F497D"/>
              </a:solidFill>
            </a:endParaRPr>
          </a:p>
        </p:txBody>
      </p:sp>
      <p:pic>
        <p:nvPicPr>
          <p:cNvPr id="4" name="Picture 3" descr="growth_rat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081" y="1470111"/>
            <a:ext cx="4573699" cy="516148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775990" y="1617709"/>
            <a:ext cx="23170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91638"/>
                </a:solidFill>
              </a:rPr>
              <a:t>Before 2005 29%</a:t>
            </a:r>
          </a:p>
          <a:p>
            <a:r>
              <a:rPr lang="en-US" sz="2400" dirty="0" smtClean="0">
                <a:solidFill>
                  <a:srgbClr val="DD5B2B"/>
                </a:solidFill>
              </a:rPr>
              <a:t>After 2005 18%</a:t>
            </a:r>
            <a:endParaRPr lang="en-US" sz="2400" dirty="0">
              <a:solidFill>
                <a:srgbClr val="DD5B2B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75990" y="3923210"/>
            <a:ext cx="23170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91638"/>
                </a:solidFill>
              </a:rPr>
              <a:t>Before 2005 33%</a:t>
            </a:r>
          </a:p>
          <a:p>
            <a:r>
              <a:rPr lang="en-US" sz="2400" dirty="0" smtClean="0">
                <a:solidFill>
                  <a:srgbClr val="DD5B2B"/>
                </a:solidFill>
              </a:rPr>
              <a:t>After 2005 47%</a:t>
            </a:r>
            <a:endParaRPr lang="en-US" sz="2400" dirty="0">
              <a:solidFill>
                <a:srgbClr val="DD5B2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153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MI_Powerpoint_Template_09211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CMI_Powerpoint_Template_092111.potx</Template>
  <TotalTime>4746</TotalTime>
  <Words>405</Words>
  <Application>Microsoft Macintosh PowerPoint</Application>
  <PresentationFormat>On-screen Show (4:3)</PresentationFormat>
  <Paragraphs>76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CMI_Powerpoint_Template_092111</vt:lpstr>
      <vt:lpstr>PowerPoint Presentation</vt:lpstr>
      <vt:lpstr>PowerPoint Presentation</vt:lpstr>
      <vt:lpstr>PowerPoint Presentation</vt:lpstr>
      <vt:lpstr>CMI Librarian</vt:lpstr>
      <vt:lpstr>CMI Librarian</vt:lpstr>
      <vt:lpstr>Index of R-fMRI Literature</vt:lpstr>
      <vt:lpstr>Literature Tags</vt:lpstr>
      <vt:lpstr>Bibliometric Analysis of Resting State fMRI Literature</vt:lpstr>
      <vt:lpstr>Publication Rate</vt:lpstr>
      <vt:lpstr>Journals</vt:lpstr>
      <vt:lpstr>Citation Connectivity Graph</vt:lpstr>
      <vt:lpstr>Keywords</vt:lpstr>
      <vt:lpstr>Most Influential Papers by Citation Pagerank</vt:lpstr>
      <vt:lpstr>Most Influential Authors</vt:lpstr>
      <vt:lpstr>Coming Soon - Methods Oracle</vt:lpstr>
      <vt:lpstr>PowerPoint Presentation</vt:lpstr>
      <vt:lpstr>PowerPoint Presentation</vt:lpstr>
    </vt:vector>
  </TitlesOfParts>
  <Company>CMI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Nancy Duan</dc:creator>
  <cp:lastModifiedBy>Cameron Craddock</cp:lastModifiedBy>
  <cp:revision>31</cp:revision>
  <dcterms:created xsi:type="dcterms:W3CDTF">2011-09-21T15:08:41Z</dcterms:created>
  <dcterms:modified xsi:type="dcterms:W3CDTF">2012-08-28T02:27:57Z</dcterms:modified>
</cp:coreProperties>
</file>

<file path=docProps/thumbnail.jpeg>
</file>